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Lato-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7d2355930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7d2355930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7d2355930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7d2355930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e965474a9_3_3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e965474a9_3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7d2355930c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7d2355930c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cb9a0b074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cb9a0b074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7d2355930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7d2355930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7d2355930c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7d2355930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7d277821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7d2778215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7d2355930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d2355930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7d2355930c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d2355930c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7d2355930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d2355930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3 (NLP/Reddit)</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By Alex Simon</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26" name="Shape 126"/>
        <p:cNvGrpSpPr/>
        <p:nvPr/>
      </p:nvGrpSpPr>
      <p:grpSpPr>
        <a:xfrm>
          <a:off x="0" y="0"/>
          <a:ext cx="0" cy="0"/>
          <a:chOff x="0" y="0"/>
          <a:chExt cx="0" cy="0"/>
        </a:xfrm>
      </p:grpSpPr>
      <p:pic>
        <p:nvPicPr>
          <p:cNvPr id="127" name="Google Shape;127;p22"/>
          <p:cNvPicPr preferRelativeResize="0"/>
          <p:nvPr/>
        </p:nvPicPr>
        <p:blipFill>
          <a:blip r:embed="rId3">
            <a:alphaModFix/>
          </a:blip>
          <a:stretch>
            <a:fillRect/>
          </a:stretch>
        </p:blipFill>
        <p:spPr>
          <a:xfrm>
            <a:off x="1207500" y="114563"/>
            <a:ext cx="6729002" cy="4914374"/>
          </a:xfrm>
          <a:prstGeom prst="rect">
            <a:avLst/>
          </a:prstGeom>
          <a:noFill/>
          <a:ln>
            <a:noFill/>
          </a:ln>
        </p:spPr>
      </p:pic>
      <p:sp>
        <p:nvSpPr>
          <p:cNvPr id="128" name="Google Shape;128;p22"/>
          <p:cNvSpPr txBox="1"/>
          <p:nvPr/>
        </p:nvSpPr>
        <p:spPr>
          <a:xfrm>
            <a:off x="4515325" y="1188725"/>
            <a:ext cx="2851800" cy="334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400" u="sng">
                <a:solidFill>
                  <a:schemeClr val="dk2"/>
                </a:solidFill>
                <a:latin typeface="Lato"/>
                <a:ea typeface="Lato"/>
                <a:cs typeface="Lato"/>
                <a:sym typeface="Lato"/>
              </a:rPr>
              <a:t>N-grams: (1, 1)</a:t>
            </a:r>
            <a:endParaRPr sz="2400" u="sng">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t/>
            </a:r>
            <a:endParaRPr sz="24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2400" u="sng">
                <a:solidFill>
                  <a:schemeClr val="dk2"/>
                </a:solidFill>
                <a:latin typeface="Lato"/>
                <a:ea typeface="Lato"/>
                <a:cs typeface="Lato"/>
                <a:sym typeface="Lato"/>
              </a:rPr>
              <a:t>Top 5 words:</a:t>
            </a:r>
            <a:endParaRPr sz="2400" u="sng">
              <a:solidFill>
                <a:schemeClr val="dk2"/>
              </a:solidFill>
              <a:latin typeface="Lato"/>
              <a:ea typeface="Lato"/>
              <a:cs typeface="Lato"/>
              <a:sym typeface="Lato"/>
            </a:endParaRPr>
          </a:p>
          <a:p>
            <a:pPr indent="-381000" lvl="0" marL="457200" rtl="0" algn="l">
              <a:spcBef>
                <a:spcPts val="0"/>
              </a:spcBef>
              <a:spcAft>
                <a:spcPts val="0"/>
              </a:spcAft>
              <a:buClr>
                <a:schemeClr val="dk2"/>
              </a:buClr>
              <a:buSzPts val="2400"/>
              <a:buFont typeface="Lato"/>
              <a:buAutoNum type="arabicPeriod"/>
            </a:pPr>
            <a:r>
              <a:rPr lang="en" sz="2400">
                <a:solidFill>
                  <a:schemeClr val="dk2"/>
                </a:solidFill>
                <a:latin typeface="Lato"/>
                <a:ea typeface="Lato"/>
                <a:cs typeface="Lato"/>
                <a:sym typeface="Lato"/>
              </a:rPr>
              <a:t>Bernie</a:t>
            </a:r>
            <a:endParaRPr sz="2400">
              <a:solidFill>
                <a:schemeClr val="dk2"/>
              </a:solidFill>
              <a:latin typeface="Lato"/>
              <a:ea typeface="Lato"/>
              <a:cs typeface="Lato"/>
              <a:sym typeface="Lato"/>
            </a:endParaRPr>
          </a:p>
          <a:p>
            <a:pPr indent="-381000" lvl="0" marL="457200" rtl="0" algn="l">
              <a:spcBef>
                <a:spcPts val="0"/>
              </a:spcBef>
              <a:spcAft>
                <a:spcPts val="0"/>
              </a:spcAft>
              <a:buClr>
                <a:schemeClr val="dk2"/>
              </a:buClr>
              <a:buSzPts val="2400"/>
              <a:buFont typeface="Lato"/>
              <a:buAutoNum type="arabicPeriod"/>
            </a:pPr>
            <a:r>
              <a:rPr lang="en" sz="2400">
                <a:solidFill>
                  <a:schemeClr val="dk2"/>
                </a:solidFill>
                <a:latin typeface="Lato"/>
                <a:ea typeface="Lato"/>
                <a:cs typeface="Lato"/>
                <a:sym typeface="Lato"/>
              </a:rPr>
              <a:t>Sanders</a:t>
            </a:r>
            <a:endParaRPr sz="2400">
              <a:solidFill>
                <a:schemeClr val="dk2"/>
              </a:solidFill>
              <a:latin typeface="Lato"/>
              <a:ea typeface="Lato"/>
              <a:cs typeface="Lato"/>
              <a:sym typeface="Lato"/>
            </a:endParaRPr>
          </a:p>
          <a:p>
            <a:pPr indent="-381000" lvl="0" marL="457200" rtl="0" algn="l">
              <a:spcBef>
                <a:spcPts val="0"/>
              </a:spcBef>
              <a:spcAft>
                <a:spcPts val="0"/>
              </a:spcAft>
              <a:buClr>
                <a:schemeClr val="dk2"/>
              </a:buClr>
              <a:buSzPts val="2400"/>
              <a:buFont typeface="Lato"/>
              <a:buAutoNum type="arabicPeriod"/>
            </a:pPr>
            <a:r>
              <a:rPr lang="en" sz="2400">
                <a:solidFill>
                  <a:schemeClr val="dk2"/>
                </a:solidFill>
                <a:latin typeface="Lato"/>
                <a:ea typeface="Lato"/>
                <a:cs typeface="Lato"/>
                <a:sym typeface="Lato"/>
              </a:rPr>
              <a:t>People</a:t>
            </a:r>
            <a:endParaRPr sz="2400">
              <a:solidFill>
                <a:schemeClr val="dk2"/>
              </a:solidFill>
              <a:latin typeface="Lato"/>
              <a:ea typeface="Lato"/>
              <a:cs typeface="Lato"/>
              <a:sym typeface="Lato"/>
            </a:endParaRPr>
          </a:p>
          <a:p>
            <a:pPr indent="-381000" lvl="0" marL="457200" rtl="0" algn="l">
              <a:spcBef>
                <a:spcPts val="0"/>
              </a:spcBef>
              <a:spcAft>
                <a:spcPts val="0"/>
              </a:spcAft>
              <a:buClr>
                <a:schemeClr val="dk2"/>
              </a:buClr>
              <a:buSzPts val="2400"/>
              <a:buFont typeface="Lato"/>
              <a:buAutoNum type="arabicPeriod"/>
            </a:pPr>
            <a:r>
              <a:rPr lang="en" sz="2400">
                <a:solidFill>
                  <a:schemeClr val="dk2"/>
                </a:solidFill>
                <a:latin typeface="Lato"/>
                <a:ea typeface="Lato"/>
                <a:cs typeface="Lato"/>
                <a:sym typeface="Lato"/>
              </a:rPr>
              <a:t>Trump</a:t>
            </a:r>
            <a:endParaRPr sz="2400">
              <a:solidFill>
                <a:schemeClr val="dk2"/>
              </a:solidFill>
              <a:latin typeface="Lato"/>
              <a:ea typeface="Lato"/>
              <a:cs typeface="Lato"/>
              <a:sym typeface="Lato"/>
            </a:endParaRPr>
          </a:p>
          <a:p>
            <a:pPr indent="-381000" lvl="0" marL="457200" rtl="0" algn="l">
              <a:spcBef>
                <a:spcPts val="0"/>
              </a:spcBef>
              <a:spcAft>
                <a:spcPts val="0"/>
              </a:spcAft>
              <a:buClr>
                <a:schemeClr val="dk2"/>
              </a:buClr>
              <a:buSzPts val="2400"/>
              <a:buFont typeface="Lato"/>
              <a:buAutoNum type="arabicPeriod"/>
            </a:pPr>
            <a:r>
              <a:rPr lang="en" sz="2400">
                <a:solidFill>
                  <a:schemeClr val="dk2"/>
                </a:solidFill>
                <a:latin typeface="Lato"/>
                <a:ea typeface="Lato"/>
                <a:cs typeface="Lato"/>
                <a:sym typeface="Lato"/>
              </a:rPr>
              <a:t>War</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32" name="Shape 132"/>
        <p:cNvGrpSpPr/>
        <p:nvPr/>
      </p:nvGrpSpPr>
      <p:grpSpPr>
        <a:xfrm>
          <a:off x="0" y="0"/>
          <a:ext cx="0" cy="0"/>
          <a:chOff x="0" y="0"/>
          <a:chExt cx="0" cy="0"/>
        </a:xfrm>
      </p:grpSpPr>
      <p:pic>
        <p:nvPicPr>
          <p:cNvPr id="133" name="Google Shape;133;p23"/>
          <p:cNvPicPr preferRelativeResize="0"/>
          <p:nvPr/>
        </p:nvPicPr>
        <p:blipFill>
          <a:blip r:embed="rId3">
            <a:alphaModFix/>
          </a:blip>
          <a:stretch>
            <a:fillRect/>
          </a:stretch>
        </p:blipFill>
        <p:spPr>
          <a:xfrm>
            <a:off x="1030625" y="104950"/>
            <a:ext cx="6956302" cy="4933601"/>
          </a:xfrm>
          <a:prstGeom prst="rect">
            <a:avLst/>
          </a:prstGeom>
          <a:noFill/>
          <a:ln>
            <a:noFill/>
          </a:ln>
        </p:spPr>
      </p:pic>
      <p:sp>
        <p:nvSpPr>
          <p:cNvPr id="134" name="Google Shape;134;p23"/>
          <p:cNvSpPr txBox="1"/>
          <p:nvPr/>
        </p:nvSpPr>
        <p:spPr>
          <a:xfrm>
            <a:off x="4040050" y="734125"/>
            <a:ext cx="3606000" cy="356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2400" u="sng">
                <a:solidFill>
                  <a:schemeClr val="dk2"/>
                </a:solidFill>
                <a:latin typeface="Lato"/>
                <a:ea typeface="Lato"/>
                <a:cs typeface="Lato"/>
                <a:sym typeface="Lato"/>
              </a:rPr>
              <a:t>N-grams: (2, 2)</a:t>
            </a:r>
            <a:endParaRPr sz="2400" u="sng">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t/>
            </a:r>
            <a:endParaRPr sz="2400">
              <a:solidFill>
                <a:schemeClr val="dk2"/>
              </a:solidFill>
              <a:latin typeface="Lato"/>
              <a:ea typeface="Lato"/>
              <a:cs typeface="Lato"/>
              <a:sym typeface="Lato"/>
            </a:endParaRPr>
          </a:p>
          <a:p>
            <a:pPr indent="0" lvl="0" marL="0" rtl="0" algn="l">
              <a:spcBef>
                <a:spcPts val="0"/>
              </a:spcBef>
              <a:spcAft>
                <a:spcPts val="0"/>
              </a:spcAft>
              <a:buClr>
                <a:schemeClr val="dk2"/>
              </a:buClr>
              <a:buSzPts val="1100"/>
              <a:buFont typeface="Arial"/>
              <a:buNone/>
            </a:pPr>
            <a:r>
              <a:rPr lang="en" sz="2400" u="sng">
                <a:solidFill>
                  <a:schemeClr val="dk2"/>
                </a:solidFill>
                <a:latin typeface="Lato"/>
                <a:ea typeface="Lato"/>
                <a:cs typeface="Lato"/>
                <a:sym typeface="Lato"/>
              </a:rPr>
              <a:t>Top 5 word pairs:</a:t>
            </a:r>
            <a:endParaRPr sz="2400" u="sng">
              <a:solidFill>
                <a:schemeClr val="dk2"/>
              </a:solidFill>
              <a:latin typeface="Lato"/>
              <a:ea typeface="Lato"/>
              <a:cs typeface="Lato"/>
              <a:sym typeface="Lato"/>
            </a:endParaRPr>
          </a:p>
          <a:p>
            <a:pPr indent="-381000" lvl="0" marL="457200" rtl="0" algn="l">
              <a:spcBef>
                <a:spcPts val="0"/>
              </a:spcBef>
              <a:spcAft>
                <a:spcPts val="0"/>
              </a:spcAft>
              <a:buClr>
                <a:schemeClr val="dk2"/>
              </a:buClr>
              <a:buSzPts val="2400"/>
              <a:buFont typeface="Lato"/>
              <a:buAutoNum type="arabicPeriod"/>
            </a:pPr>
            <a:r>
              <a:rPr lang="en" sz="2400">
                <a:solidFill>
                  <a:schemeClr val="dk2"/>
                </a:solidFill>
                <a:latin typeface="Lato"/>
                <a:ea typeface="Lato"/>
                <a:cs typeface="Lato"/>
                <a:sym typeface="Lato"/>
              </a:rPr>
              <a:t>Bernie Sanders</a:t>
            </a:r>
            <a:endParaRPr sz="2400">
              <a:solidFill>
                <a:schemeClr val="dk2"/>
              </a:solidFill>
              <a:latin typeface="Lato"/>
              <a:ea typeface="Lato"/>
              <a:cs typeface="Lato"/>
              <a:sym typeface="Lato"/>
            </a:endParaRPr>
          </a:p>
          <a:p>
            <a:pPr indent="-381000" lvl="0" marL="457200" rtl="0" algn="l">
              <a:spcBef>
                <a:spcPts val="0"/>
              </a:spcBef>
              <a:spcAft>
                <a:spcPts val="0"/>
              </a:spcAft>
              <a:buClr>
                <a:schemeClr val="dk2"/>
              </a:buClr>
              <a:buSzPts val="2400"/>
              <a:buFont typeface="Lato"/>
              <a:buAutoNum type="arabicPeriod"/>
            </a:pPr>
            <a:r>
              <a:rPr lang="en" sz="2400">
                <a:solidFill>
                  <a:schemeClr val="dk2"/>
                </a:solidFill>
                <a:latin typeface="Lato"/>
                <a:ea typeface="Lato"/>
                <a:cs typeface="Lato"/>
                <a:sym typeface="Lato"/>
              </a:rPr>
              <a:t>Democratic Socialism</a:t>
            </a:r>
            <a:endParaRPr sz="2400">
              <a:solidFill>
                <a:schemeClr val="dk2"/>
              </a:solidFill>
              <a:latin typeface="Lato"/>
              <a:ea typeface="Lato"/>
              <a:cs typeface="Lato"/>
              <a:sym typeface="Lato"/>
            </a:endParaRPr>
          </a:p>
          <a:p>
            <a:pPr indent="-381000" lvl="0" marL="457200" rtl="0" algn="l">
              <a:spcBef>
                <a:spcPts val="0"/>
              </a:spcBef>
              <a:spcAft>
                <a:spcPts val="0"/>
              </a:spcAft>
              <a:buClr>
                <a:schemeClr val="dk2"/>
              </a:buClr>
              <a:buSzPts val="2400"/>
              <a:buFont typeface="Lato"/>
              <a:buAutoNum type="arabicPeriod"/>
            </a:pPr>
            <a:r>
              <a:rPr lang="en" sz="2400">
                <a:solidFill>
                  <a:schemeClr val="dk2"/>
                </a:solidFill>
                <a:latin typeface="Lato"/>
                <a:ea typeface="Lato"/>
                <a:cs typeface="Lato"/>
                <a:sym typeface="Lato"/>
              </a:rPr>
              <a:t>Joe Biden</a:t>
            </a:r>
            <a:endParaRPr sz="2400">
              <a:solidFill>
                <a:schemeClr val="dk2"/>
              </a:solidFill>
              <a:latin typeface="Lato"/>
              <a:ea typeface="Lato"/>
              <a:cs typeface="Lato"/>
              <a:sym typeface="Lato"/>
            </a:endParaRPr>
          </a:p>
          <a:p>
            <a:pPr indent="-381000" lvl="0" marL="457200" rtl="0" algn="l">
              <a:spcBef>
                <a:spcPts val="0"/>
              </a:spcBef>
              <a:spcAft>
                <a:spcPts val="0"/>
              </a:spcAft>
              <a:buClr>
                <a:schemeClr val="dk2"/>
              </a:buClr>
              <a:buSzPts val="2400"/>
              <a:buFont typeface="Lato"/>
              <a:buAutoNum type="arabicPeriod"/>
            </a:pPr>
            <a:r>
              <a:rPr lang="en" sz="2400">
                <a:solidFill>
                  <a:schemeClr val="dk2"/>
                </a:solidFill>
                <a:latin typeface="Lato"/>
                <a:ea typeface="Lato"/>
                <a:cs typeface="Lato"/>
                <a:sym typeface="Lato"/>
              </a:rPr>
              <a:t>United States</a:t>
            </a:r>
            <a:endParaRPr sz="2400">
              <a:solidFill>
                <a:schemeClr val="dk2"/>
              </a:solidFill>
              <a:latin typeface="Lato"/>
              <a:ea typeface="Lato"/>
              <a:cs typeface="Lato"/>
              <a:sym typeface="Lato"/>
            </a:endParaRPr>
          </a:p>
          <a:p>
            <a:pPr indent="-381000" lvl="0" marL="457200" rtl="0" algn="l">
              <a:spcBef>
                <a:spcPts val="0"/>
              </a:spcBef>
              <a:spcAft>
                <a:spcPts val="0"/>
              </a:spcAft>
              <a:buClr>
                <a:schemeClr val="dk2"/>
              </a:buClr>
              <a:buSzPts val="2400"/>
              <a:buFont typeface="Lato"/>
              <a:buAutoNum type="arabicPeriod"/>
            </a:pPr>
            <a:r>
              <a:rPr lang="en" sz="2400">
                <a:solidFill>
                  <a:schemeClr val="dk2"/>
                </a:solidFill>
                <a:latin typeface="Lato"/>
                <a:ea typeface="Lato"/>
                <a:cs typeface="Lato"/>
                <a:sym typeface="Lato"/>
              </a:rPr>
              <a:t>Social Security</a:t>
            </a:r>
            <a:endParaRPr>
              <a:solidFill>
                <a:schemeClr val="dk2"/>
              </a:solidFill>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38" name="Shape 138"/>
        <p:cNvGrpSpPr/>
        <p:nvPr/>
      </p:nvGrpSpPr>
      <p:grpSpPr>
        <a:xfrm>
          <a:off x="0" y="0"/>
          <a:ext cx="0" cy="0"/>
          <a:chOff x="0" y="0"/>
          <a:chExt cx="0" cy="0"/>
        </a:xfrm>
      </p:grpSpPr>
      <p:pic>
        <p:nvPicPr>
          <p:cNvPr descr="Screen Shot 2015-11-19 at 11.48.18 PM.png" id="139" name="Google Shape;139;p24"/>
          <p:cNvPicPr preferRelativeResize="0"/>
          <p:nvPr/>
        </p:nvPicPr>
        <p:blipFill rotWithShape="1">
          <a:blip r:embed="rId3">
            <a:alphaModFix/>
          </a:blip>
          <a:srcRect b="0" l="26321" r="26321" t="0"/>
          <a:stretch/>
        </p:blipFill>
        <p:spPr>
          <a:xfrm>
            <a:off x="0" y="0"/>
            <a:ext cx="4567201" cy="5143499"/>
          </a:xfrm>
          <a:prstGeom prst="rect">
            <a:avLst/>
          </a:prstGeom>
          <a:noFill/>
          <a:ln>
            <a:noFill/>
          </a:ln>
        </p:spPr>
      </p:pic>
      <p:sp>
        <p:nvSpPr>
          <p:cNvPr id="140" name="Google Shape;140;p24"/>
          <p:cNvSpPr txBox="1"/>
          <p:nvPr>
            <p:ph idx="1"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Meet the Multinomial Naive Bayes model.</a:t>
            </a:r>
            <a:endParaRPr sz="3000">
              <a:solidFill>
                <a:schemeClr val="dk1"/>
              </a:solidFill>
            </a:endParaRPr>
          </a:p>
          <a:p>
            <a:pPr indent="0" lvl="0" marL="0" rtl="0" algn="l">
              <a:spcBef>
                <a:spcPts val="1600"/>
              </a:spcBef>
              <a:spcAft>
                <a:spcPts val="1600"/>
              </a:spcAft>
              <a:buClr>
                <a:schemeClr val="dk2"/>
              </a:buClr>
              <a:buSzPts val="1100"/>
              <a:buFont typeface="Arial"/>
              <a:buNone/>
            </a:pPr>
            <a:r>
              <a:rPr lang="en" sz="1800">
                <a:solidFill>
                  <a:srgbClr val="000000"/>
                </a:solidFill>
              </a:rPr>
              <a:t>It’s excellent for data whose features are all positive integers, and just look how positive and happy these kids look on that soccer field.</a:t>
            </a:r>
            <a:endParaRPr sz="1800">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5"/>
          <p:cNvSpPr txBox="1"/>
          <p:nvPr>
            <p:ph idx="4294967295" type="title"/>
          </p:nvPr>
        </p:nvSpPr>
        <p:spPr>
          <a:xfrm>
            <a:off x="535775" y="712150"/>
            <a:ext cx="6387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u="sng">
                <a:solidFill>
                  <a:schemeClr val="dk1"/>
                </a:solidFill>
              </a:rPr>
              <a:t>Multinomial NB modeling:</a:t>
            </a:r>
            <a:endParaRPr sz="2400" u="sng"/>
          </a:p>
        </p:txBody>
      </p:sp>
      <p:sp>
        <p:nvSpPr>
          <p:cNvPr id="146" name="Google Shape;146;p25"/>
          <p:cNvSpPr txBox="1"/>
          <p:nvPr>
            <p:ph idx="4294967295" type="title"/>
          </p:nvPr>
        </p:nvSpPr>
        <p:spPr>
          <a:xfrm>
            <a:off x="916775" y="1784950"/>
            <a:ext cx="4754400" cy="11463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Lato"/>
              <a:buChar char="●"/>
            </a:pPr>
            <a:r>
              <a:rPr b="0" lang="en" sz="1800">
                <a:highlight>
                  <a:srgbClr val="FFFFFF"/>
                </a:highlight>
              </a:rPr>
              <a:t>The highest accuracy score I obtained using a </a:t>
            </a:r>
            <a:r>
              <a:rPr lang="en" sz="1800">
                <a:highlight>
                  <a:srgbClr val="FFFFFF"/>
                </a:highlight>
              </a:rPr>
              <a:t>Multinomial NB </a:t>
            </a:r>
            <a:r>
              <a:rPr b="0" lang="en" sz="1800">
                <a:highlight>
                  <a:srgbClr val="FFFFFF"/>
                </a:highlight>
              </a:rPr>
              <a:t>model</a:t>
            </a:r>
            <a:r>
              <a:rPr lang="en" sz="1800">
                <a:highlight>
                  <a:srgbClr val="FFFFFF"/>
                </a:highlight>
              </a:rPr>
              <a:t> </a:t>
            </a:r>
            <a:r>
              <a:rPr b="0" lang="en" sz="1800">
                <a:highlight>
                  <a:srgbClr val="FFFFFF"/>
                </a:highlight>
              </a:rPr>
              <a:t>with a </a:t>
            </a:r>
            <a:r>
              <a:rPr lang="en" sz="1800">
                <a:highlight>
                  <a:srgbClr val="FFFFFF"/>
                </a:highlight>
              </a:rPr>
              <a:t>CountVectorizer</a:t>
            </a:r>
            <a:r>
              <a:rPr b="0" lang="en" sz="1800">
                <a:highlight>
                  <a:srgbClr val="FFFFFF"/>
                </a:highlight>
              </a:rPr>
              <a:t>:</a:t>
            </a:r>
            <a:endParaRPr b="0" sz="1800">
              <a:latin typeface="Lato"/>
              <a:ea typeface="Lato"/>
              <a:cs typeface="Lato"/>
              <a:sym typeface="Lato"/>
            </a:endParaRPr>
          </a:p>
        </p:txBody>
      </p:sp>
      <p:sp>
        <p:nvSpPr>
          <p:cNvPr id="147" name="Google Shape;147;p25"/>
          <p:cNvSpPr txBox="1"/>
          <p:nvPr>
            <p:ph idx="4294967295" type="title"/>
          </p:nvPr>
        </p:nvSpPr>
        <p:spPr>
          <a:xfrm>
            <a:off x="5951500" y="1912850"/>
            <a:ext cx="1859700" cy="5688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1100"/>
              </a:spcBef>
              <a:spcAft>
                <a:spcPts val="0"/>
              </a:spcAft>
              <a:buNone/>
            </a:pPr>
            <a:r>
              <a:rPr b="0" lang="en" sz="2400">
                <a:highlight>
                  <a:srgbClr val="FFFFFF"/>
                </a:highlight>
              </a:rPr>
              <a:t>76.97%</a:t>
            </a:r>
            <a:endParaRPr b="0" sz="2400">
              <a:latin typeface="Lato"/>
              <a:ea typeface="Lato"/>
              <a:cs typeface="Lato"/>
              <a:sym typeface="Lato"/>
            </a:endParaRPr>
          </a:p>
        </p:txBody>
      </p:sp>
      <p:sp>
        <p:nvSpPr>
          <p:cNvPr id="148" name="Google Shape;148;p25"/>
          <p:cNvSpPr txBox="1"/>
          <p:nvPr>
            <p:ph idx="4294967295" type="title"/>
          </p:nvPr>
        </p:nvSpPr>
        <p:spPr>
          <a:xfrm>
            <a:off x="916775" y="3080350"/>
            <a:ext cx="4754400" cy="11463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Lato"/>
              <a:buChar char="●"/>
            </a:pPr>
            <a:r>
              <a:rPr b="0" lang="en" sz="1800">
                <a:highlight>
                  <a:srgbClr val="FFFFFF"/>
                </a:highlight>
              </a:rPr>
              <a:t>The highest accuracy score I obtained using a </a:t>
            </a:r>
            <a:r>
              <a:rPr lang="en" sz="1800">
                <a:highlight>
                  <a:srgbClr val="FFFFFF"/>
                </a:highlight>
              </a:rPr>
              <a:t>Multinomial NB </a:t>
            </a:r>
            <a:r>
              <a:rPr b="0" lang="en" sz="1800">
                <a:highlight>
                  <a:srgbClr val="FFFFFF"/>
                </a:highlight>
              </a:rPr>
              <a:t>model</a:t>
            </a:r>
            <a:r>
              <a:rPr lang="en" sz="1800">
                <a:highlight>
                  <a:srgbClr val="FFFFFF"/>
                </a:highlight>
              </a:rPr>
              <a:t> </a:t>
            </a:r>
            <a:r>
              <a:rPr b="0" lang="en" sz="1800">
                <a:highlight>
                  <a:srgbClr val="FFFFFF"/>
                </a:highlight>
              </a:rPr>
              <a:t>with a </a:t>
            </a:r>
            <a:r>
              <a:rPr lang="en" sz="1800">
                <a:highlight>
                  <a:srgbClr val="FFFFFF"/>
                </a:highlight>
              </a:rPr>
              <a:t>Tfidf</a:t>
            </a:r>
            <a:r>
              <a:rPr lang="en" sz="1800">
                <a:highlight>
                  <a:srgbClr val="FFFFFF"/>
                </a:highlight>
              </a:rPr>
              <a:t>Vectorizer</a:t>
            </a:r>
            <a:r>
              <a:rPr b="0" lang="en" sz="1800">
                <a:highlight>
                  <a:srgbClr val="FFFFFF"/>
                </a:highlight>
              </a:rPr>
              <a:t>:</a:t>
            </a:r>
            <a:endParaRPr b="0" sz="1800">
              <a:latin typeface="Lato"/>
              <a:ea typeface="Lato"/>
              <a:cs typeface="Lato"/>
              <a:sym typeface="Lato"/>
            </a:endParaRPr>
          </a:p>
        </p:txBody>
      </p:sp>
      <p:sp>
        <p:nvSpPr>
          <p:cNvPr id="149" name="Google Shape;149;p25"/>
          <p:cNvSpPr txBox="1"/>
          <p:nvPr>
            <p:ph idx="4294967295" type="title"/>
          </p:nvPr>
        </p:nvSpPr>
        <p:spPr>
          <a:xfrm>
            <a:off x="5951500" y="3208250"/>
            <a:ext cx="1859700" cy="5688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1100"/>
              </a:spcBef>
              <a:spcAft>
                <a:spcPts val="0"/>
              </a:spcAft>
              <a:buNone/>
            </a:pPr>
            <a:r>
              <a:rPr b="0" lang="en" sz="2400">
                <a:highlight>
                  <a:srgbClr val="FFFFFF"/>
                </a:highlight>
              </a:rPr>
              <a:t>76.18%</a:t>
            </a:r>
            <a:endParaRPr b="0" sz="240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265500" y="754200"/>
            <a:ext cx="4045200" cy="36351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en" sz="3000">
                <a:latin typeface="Lato"/>
                <a:ea typeface="Lato"/>
                <a:cs typeface="Lato"/>
                <a:sym typeface="Lato"/>
              </a:rPr>
              <a:t>Meet the Logistic Regression model.</a:t>
            </a:r>
            <a:endParaRPr b="0" sz="3000">
              <a:latin typeface="Lato"/>
              <a:ea typeface="Lato"/>
              <a:cs typeface="Lato"/>
              <a:sym typeface="Lato"/>
            </a:endParaRPr>
          </a:p>
          <a:p>
            <a:pPr indent="0" lvl="0" marL="0" rtl="0" algn="l">
              <a:lnSpc>
                <a:spcPct val="115000"/>
              </a:lnSpc>
              <a:spcBef>
                <a:spcPts val="1600"/>
              </a:spcBef>
              <a:spcAft>
                <a:spcPts val="0"/>
              </a:spcAft>
              <a:buNone/>
            </a:pPr>
            <a:r>
              <a:rPr b="0" lang="en" sz="1800">
                <a:solidFill>
                  <a:schemeClr val="dk2"/>
                </a:solidFill>
                <a:latin typeface="Lato"/>
                <a:ea typeface="Lato"/>
                <a:cs typeface="Lato"/>
                <a:sym typeface="Lato"/>
              </a:rPr>
              <a:t>It has a wide range of uses. It’s frequently used for fitting features with binary classification, where it’s either one or the other but not both. You can’t be in Texas and California at the same time - just one of them.</a:t>
            </a:r>
            <a:endParaRPr b="0" sz="1800">
              <a:solidFill>
                <a:schemeClr val="dk2"/>
              </a:solidFill>
              <a:latin typeface="Lato"/>
              <a:ea typeface="Lato"/>
              <a:cs typeface="Lato"/>
              <a:sym typeface="Lato"/>
            </a:endParaRPr>
          </a:p>
          <a:p>
            <a:pPr indent="0" lvl="0" marL="0" rtl="0" algn="l">
              <a:lnSpc>
                <a:spcPct val="115000"/>
              </a:lnSpc>
              <a:spcBef>
                <a:spcPts val="1600"/>
              </a:spcBef>
              <a:spcAft>
                <a:spcPts val="1600"/>
              </a:spcAft>
              <a:buNone/>
            </a:pPr>
            <a:r>
              <a:rPr b="0" lang="en" sz="1800">
                <a:solidFill>
                  <a:schemeClr val="dk2"/>
                </a:solidFill>
                <a:latin typeface="Lato"/>
                <a:ea typeface="Lato"/>
                <a:cs typeface="Lato"/>
                <a:sym typeface="Lato"/>
              </a:rPr>
              <a:t>….unless you’re in Dallas. Then you’re kind of in a snobby, pretentious L.A. neighborhood too.</a:t>
            </a:r>
            <a:endParaRPr b="0" sz="1800">
              <a:solidFill>
                <a:schemeClr val="dk2"/>
              </a:solidFill>
              <a:latin typeface="Lato"/>
              <a:ea typeface="Lato"/>
              <a:cs typeface="Lato"/>
              <a:sym typeface="Lato"/>
            </a:endParaRPr>
          </a:p>
        </p:txBody>
      </p:sp>
      <p:pic>
        <p:nvPicPr>
          <p:cNvPr id="155" name="Google Shape;155;p26"/>
          <p:cNvPicPr preferRelativeResize="0"/>
          <p:nvPr/>
        </p:nvPicPr>
        <p:blipFill>
          <a:blip r:embed="rId3">
            <a:alphaModFix amt="54000"/>
          </a:blip>
          <a:stretch>
            <a:fillRect/>
          </a:stretch>
        </p:blipFill>
        <p:spPr>
          <a:xfrm>
            <a:off x="6259750" y="476100"/>
            <a:ext cx="2480925" cy="2480925"/>
          </a:xfrm>
          <a:prstGeom prst="rect">
            <a:avLst/>
          </a:prstGeom>
          <a:noFill/>
          <a:ln>
            <a:noFill/>
          </a:ln>
        </p:spPr>
      </p:pic>
      <p:pic>
        <p:nvPicPr>
          <p:cNvPr id="156" name="Google Shape;156;p26"/>
          <p:cNvPicPr preferRelativeResize="0"/>
          <p:nvPr/>
        </p:nvPicPr>
        <p:blipFill>
          <a:blip r:embed="rId4">
            <a:alphaModFix amt="42000"/>
          </a:blip>
          <a:stretch>
            <a:fillRect/>
          </a:stretch>
        </p:blipFill>
        <p:spPr>
          <a:xfrm>
            <a:off x="4575175" y="1373950"/>
            <a:ext cx="3031200" cy="3031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7"/>
          <p:cNvSpPr txBox="1"/>
          <p:nvPr>
            <p:ph idx="4294967295" type="title"/>
          </p:nvPr>
        </p:nvSpPr>
        <p:spPr>
          <a:xfrm>
            <a:off x="535775" y="712150"/>
            <a:ext cx="732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u="sng">
                <a:solidFill>
                  <a:schemeClr val="dk1"/>
                </a:solidFill>
              </a:rPr>
              <a:t>Logistic Regression </a:t>
            </a:r>
            <a:r>
              <a:rPr lang="en" sz="3600" u="sng">
                <a:solidFill>
                  <a:schemeClr val="dk1"/>
                </a:solidFill>
              </a:rPr>
              <a:t>modeling:</a:t>
            </a:r>
            <a:endParaRPr sz="2400" u="sng"/>
          </a:p>
        </p:txBody>
      </p:sp>
      <p:sp>
        <p:nvSpPr>
          <p:cNvPr id="162" name="Google Shape;162;p27"/>
          <p:cNvSpPr txBox="1"/>
          <p:nvPr>
            <p:ph idx="4294967295" type="title"/>
          </p:nvPr>
        </p:nvSpPr>
        <p:spPr>
          <a:xfrm>
            <a:off x="916775" y="1784950"/>
            <a:ext cx="4754400" cy="11463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Lato"/>
              <a:buChar char="●"/>
            </a:pPr>
            <a:r>
              <a:rPr b="0" lang="en" sz="1800">
                <a:highlight>
                  <a:srgbClr val="FFFFFF"/>
                </a:highlight>
              </a:rPr>
              <a:t>The highest accuracy score I obtained using a </a:t>
            </a:r>
            <a:r>
              <a:rPr lang="en" sz="1800">
                <a:highlight>
                  <a:srgbClr val="FFFFFF"/>
                </a:highlight>
              </a:rPr>
              <a:t>Logistic Regression</a:t>
            </a:r>
            <a:r>
              <a:rPr lang="en" sz="1800">
                <a:highlight>
                  <a:srgbClr val="FFFFFF"/>
                </a:highlight>
              </a:rPr>
              <a:t> </a:t>
            </a:r>
            <a:r>
              <a:rPr b="0" lang="en" sz="1800">
                <a:highlight>
                  <a:srgbClr val="FFFFFF"/>
                </a:highlight>
              </a:rPr>
              <a:t>model</a:t>
            </a:r>
            <a:r>
              <a:rPr lang="en" sz="1800">
                <a:highlight>
                  <a:srgbClr val="FFFFFF"/>
                </a:highlight>
              </a:rPr>
              <a:t> </a:t>
            </a:r>
            <a:r>
              <a:rPr b="0" lang="en" sz="1800">
                <a:highlight>
                  <a:srgbClr val="FFFFFF"/>
                </a:highlight>
              </a:rPr>
              <a:t>with a </a:t>
            </a:r>
            <a:r>
              <a:rPr lang="en" sz="1800">
                <a:highlight>
                  <a:srgbClr val="FFFFFF"/>
                </a:highlight>
              </a:rPr>
              <a:t>CountVectorizer</a:t>
            </a:r>
            <a:r>
              <a:rPr b="0" lang="en" sz="1800">
                <a:highlight>
                  <a:srgbClr val="FFFFFF"/>
                </a:highlight>
              </a:rPr>
              <a:t>:</a:t>
            </a:r>
            <a:endParaRPr b="0" sz="1800">
              <a:latin typeface="Lato"/>
              <a:ea typeface="Lato"/>
              <a:cs typeface="Lato"/>
              <a:sym typeface="Lato"/>
            </a:endParaRPr>
          </a:p>
        </p:txBody>
      </p:sp>
      <p:sp>
        <p:nvSpPr>
          <p:cNvPr id="163" name="Google Shape;163;p27"/>
          <p:cNvSpPr txBox="1"/>
          <p:nvPr>
            <p:ph idx="4294967295" type="title"/>
          </p:nvPr>
        </p:nvSpPr>
        <p:spPr>
          <a:xfrm>
            <a:off x="5951500" y="1912850"/>
            <a:ext cx="1859700" cy="5688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1100"/>
              </a:spcBef>
              <a:spcAft>
                <a:spcPts val="0"/>
              </a:spcAft>
              <a:buNone/>
            </a:pPr>
            <a:r>
              <a:rPr b="0" lang="en" sz="2400">
                <a:highlight>
                  <a:srgbClr val="FFFFFF"/>
                </a:highlight>
              </a:rPr>
              <a:t>78.63%</a:t>
            </a:r>
            <a:endParaRPr b="0" sz="2400">
              <a:latin typeface="Lato"/>
              <a:ea typeface="Lato"/>
              <a:cs typeface="Lato"/>
              <a:sym typeface="Lato"/>
            </a:endParaRPr>
          </a:p>
        </p:txBody>
      </p:sp>
      <p:sp>
        <p:nvSpPr>
          <p:cNvPr id="164" name="Google Shape;164;p27"/>
          <p:cNvSpPr txBox="1"/>
          <p:nvPr>
            <p:ph idx="4294967295" type="title"/>
          </p:nvPr>
        </p:nvSpPr>
        <p:spPr>
          <a:xfrm>
            <a:off x="916775" y="3080350"/>
            <a:ext cx="4754400" cy="11463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Lato"/>
              <a:buChar char="●"/>
            </a:pPr>
            <a:r>
              <a:rPr b="0" lang="en" sz="1800">
                <a:highlight>
                  <a:srgbClr val="FFFFFF"/>
                </a:highlight>
              </a:rPr>
              <a:t>The highest accuracy score I obtained using a </a:t>
            </a:r>
            <a:r>
              <a:rPr lang="en" sz="1800">
                <a:highlight>
                  <a:srgbClr val="FFFFFF"/>
                </a:highlight>
              </a:rPr>
              <a:t>Logistic Regression </a:t>
            </a:r>
            <a:r>
              <a:rPr b="0" lang="en" sz="1800">
                <a:highlight>
                  <a:srgbClr val="FFFFFF"/>
                </a:highlight>
              </a:rPr>
              <a:t>model</a:t>
            </a:r>
            <a:r>
              <a:rPr lang="en" sz="1800">
                <a:highlight>
                  <a:srgbClr val="FFFFFF"/>
                </a:highlight>
              </a:rPr>
              <a:t> </a:t>
            </a:r>
            <a:r>
              <a:rPr b="0" lang="en" sz="1800">
                <a:highlight>
                  <a:srgbClr val="FFFFFF"/>
                </a:highlight>
              </a:rPr>
              <a:t>with a </a:t>
            </a:r>
            <a:r>
              <a:rPr lang="en" sz="1800">
                <a:highlight>
                  <a:srgbClr val="FFFFFF"/>
                </a:highlight>
              </a:rPr>
              <a:t>TfidfVectorizer</a:t>
            </a:r>
            <a:r>
              <a:rPr b="0" lang="en" sz="1800">
                <a:highlight>
                  <a:srgbClr val="FFFFFF"/>
                </a:highlight>
              </a:rPr>
              <a:t>:</a:t>
            </a:r>
            <a:endParaRPr b="0" sz="1800">
              <a:latin typeface="Lato"/>
              <a:ea typeface="Lato"/>
              <a:cs typeface="Lato"/>
              <a:sym typeface="Lato"/>
            </a:endParaRPr>
          </a:p>
        </p:txBody>
      </p:sp>
      <p:sp>
        <p:nvSpPr>
          <p:cNvPr id="165" name="Google Shape;165;p27"/>
          <p:cNvSpPr txBox="1"/>
          <p:nvPr>
            <p:ph idx="4294967295" type="title"/>
          </p:nvPr>
        </p:nvSpPr>
        <p:spPr>
          <a:xfrm>
            <a:off x="5951500" y="3208250"/>
            <a:ext cx="1859700" cy="5688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1100"/>
              </a:spcBef>
              <a:spcAft>
                <a:spcPts val="0"/>
              </a:spcAft>
              <a:buNone/>
            </a:pPr>
            <a:r>
              <a:rPr b="0" lang="en" sz="2400">
                <a:highlight>
                  <a:srgbClr val="FFFFFF"/>
                </a:highlight>
              </a:rPr>
              <a:t>78.33%</a:t>
            </a:r>
            <a:endParaRPr b="0" sz="2400">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69" name="Shape 169"/>
        <p:cNvGrpSpPr/>
        <p:nvPr/>
      </p:nvGrpSpPr>
      <p:grpSpPr>
        <a:xfrm>
          <a:off x="0" y="0"/>
          <a:ext cx="0" cy="0"/>
          <a:chOff x="0" y="0"/>
          <a:chExt cx="0" cy="0"/>
        </a:xfrm>
      </p:grpSpPr>
      <p:sp>
        <p:nvSpPr>
          <p:cNvPr id="170" name="Google Shape;170;p28"/>
          <p:cNvSpPr txBox="1"/>
          <p:nvPr>
            <p:ph idx="1" type="subTitle"/>
          </p:nvPr>
        </p:nvSpPr>
        <p:spPr>
          <a:xfrm>
            <a:off x="265500" y="653700"/>
            <a:ext cx="4167000" cy="38361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chemeClr val="dk1"/>
                </a:solidFill>
              </a:rPr>
              <a:t>Meet the Support Vector Machine model.</a:t>
            </a:r>
            <a:endParaRPr b="1" sz="3000">
              <a:solidFill>
                <a:schemeClr val="dk1"/>
              </a:solidFill>
            </a:endParaRPr>
          </a:p>
          <a:p>
            <a:pPr indent="0" lvl="0" marL="0" rtl="0" algn="l">
              <a:lnSpc>
                <a:spcPct val="115000"/>
              </a:lnSpc>
              <a:spcBef>
                <a:spcPts val="1600"/>
              </a:spcBef>
              <a:spcAft>
                <a:spcPts val="0"/>
              </a:spcAft>
              <a:buNone/>
            </a:pPr>
            <a:r>
              <a:rPr lang="en" sz="1800"/>
              <a:t>It’s used for vectors.</a:t>
            </a:r>
            <a:endParaRPr sz="1800"/>
          </a:p>
          <a:p>
            <a:pPr indent="0" lvl="0" marL="0" rtl="0" algn="l">
              <a:lnSpc>
                <a:spcPct val="115000"/>
              </a:lnSpc>
              <a:spcBef>
                <a:spcPts val="1600"/>
              </a:spcBef>
              <a:spcAft>
                <a:spcPts val="1600"/>
              </a:spcAft>
              <a:buNone/>
            </a:pPr>
            <a:r>
              <a:rPr lang="en" sz="1800"/>
              <a:t>….yeah</a:t>
            </a:r>
            <a:endParaRPr sz="1800"/>
          </a:p>
        </p:txBody>
      </p:sp>
      <p:pic>
        <p:nvPicPr>
          <p:cNvPr id="171" name="Google Shape;171;p28"/>
          <p:cNvPicPr preferRelativeResize="0"/>
          <p:nvPr/>
        </p:nvPicPr>
        <p:blipFill rotWithShape="1">
          <a:blip r:embed="rId3">
            <a:alphaModFix/>
          </a:blip>
          <a:srcRect b="20862" l="1729" r="0" t="6746"/>
          <a:stretch/>
        </p:blipFill>
        <p:spPr>
          <a:xfrm>
            <a:off x="4488725" y="0"/>
            <a:ext cx="4655272" cy="514350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9"/>
          <p:cNvSpPr txBox="1"/>
          <p:nvPr>
            <p:ph idx="4294967295" type="title"/>
          </p:nvPr>
        </p:nvSpPr>
        <p:spPr>
          <a:xfrm>
            <a:off x="2897975" y="712150"/>
            <a:ext cx="37833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u="sng">
                <a:solidFill>
                  <a:schemeClr val="dk1"/>
                </a:solidFill>
              </a:rPr>
              <a:t>SVM</a:t>
            </a:r>
            <a:r>
              <a:rPr lang="en" sz="3600" u="sng">
                <a:solidFill>
                  <a:schemeClr val="dk1"/>
                </a:solidFill>
              </a:rPr>
              <a:t> modeling:</a:t>
            </a:r>
            <a:endParaRPr sz="2400" u="sng"/>
          </a:p>
        </p:txBody>
      </p:sp>
      <p:sp>
        <p:nvSpPr>
          <p:cNvPr id="177" name="Google Shape;177;p29"/>
          <p:cNvSpPr txBox="1"/>
          <p:nvPr>
            <p:ph idx="4294967295" type="title"/>
          </p:nvPr>
        </p:nvSpPr>
        <p:spPr>
          <a:xfrm>
            <a:off x="916775" y="1784950"/>
            <a:ext cx="4754400" cy="11463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Lato"/>
              <a:buChar char="●"/>
            </a:pPr>
            <a:r>
              <a:rPr b="0" lang="en" sz="1800">
                <a:highlight>
                  <a:srgbClr val="FFFFFF"/>
                </a:highlight>
              </a:rPr>
              <a:t>The highest accuracy score I obtained using an </a:t>
            </a:r>
            <a:r>
              <a:rPr lang="en" sz="1800">
                <a:highlight>
                  <a:srgbClr val="FFFFFF"/>
                </a:highlight>
              </a:rPr>
              <a:t>SVM</a:t>
            </a:r>
            <a:r>
              <a:rPr lang="en" sz="1800">
                <a:highlight>
                  <a:srgbClr val="FFFFFF"/>
                </a:highlight>
              </a:rPr>
              <a:t> </a:t>
            </a:r>
            <a:r>
              <a:rPr b="0" lang="en" sz="1800">
                <a:highlight>
                  <a:srgbClr val="FFFFFF"/>
                </a:highlight>
              </a:rPr>
              <a:t>model</a:t>
            </a:r>
            <a:r>
              <a:rPr lang="en" sz="1800">
                <a:highlight>
                  <a:srgbClr val="FFFFFF"/>
                </a:highlight>
              </a:rPr>
              <a:t> </a:t>
            </a:r>
            <a:r>
              <a:rPr b="0" lang="en" sz="1800">
                <a:highlight>
                  <a:srgbClr val="FFFFFF"/>
                </a:highlight>
              </a:rPr>
              <a:t>with a </a:t>
            </a:r>
            <a:r>
              <a:rPr lang="en" sz="1800">
                <a:highlight>
                  <a:srgbClr val="FFFFFF"/>
                </a:highlight>
              </a:rPr>
              <a:t>CountVectorizer</a:t>
            </a:r>
            <a:r>
              <a:rPr b="0" lang="en" sz="1800">
                <a:highlight>
                  <a:srgbClr val="FFFFFF"/>
                </a:highlight>
              </a:rPr>
              <a:t>:</a:t>
            </a:r>
            <a:endParaRPr b="0" sz="1800">
              <a:latin typeface="Lato"/>
              <a:ea typeface="Lato"/>
              <a:cs typeface="Lato"/>
              <a:sym typeface="Lato"/>
            </a:endParaRPr>
          </a:p>
        </p:txBody>
      </p:sp>
      <p:sp>
        <p:nvSpPr>
          <p:cNvPr id="178" name="Google Shape;178;p29"/>
          <p:cNvSpPr txBox="1"/>
          <p:nvPr>
            <p:ph idx="4294967295" type="title"/>
          </p:nvPr>
        </p:nvSpPr>
        <p:spPr>
          <a:xfrm>
            <a:off x="5951500" y="1912850"/>
            <a:ext cx="1859700" cy="5688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1100"/>
              </a:spcBef>
              <a:spcAft>
                <a:spcPts val="0"/>
              </a:spcAft>
              <a:buNone/>
            </a:pPr>
            <a:r>
              <a:rPr b="0" lang="en" sz="2400">
                <a:highlight>
                  <a:srgbClr val="FFFFFF"/>
                </a:highlight>
              </a:rPr>
              <a:t>92.01</a:t>
            </a:r>
            <a:r>
              <a:rPr b="0" lang="en" sz="2400">
                <a:highlight>
                  <a:srgbClr val="FFFFFF"/>
                </a:highlight>
              </a:rPr>
              <a:t>%</a:t>
            </a:r>
            <a:endParaRPr b="0" sz="2400">
              <a:latin typeface="Lato"/>
              <a:ea typeface="Lato"/>
              <a:cs typeface="Lato"/>
              <a:sym typeface="Lato"/>
            </a:endParaRPr>
          </a:p>
        </p:txBody>
      </p:sp>
      <p:sp>
        <p:nvSpPr>
          <p:cNvPr id="179" name="Google Shape;179;p29"/>
          <p:cNvSpPr txBox="1"/>
          <p:nvPr>
            <p:ph idx="4294967295" type="title"/>
          </p:nvPr>
        </p:nvSpPr>
        <p:spPr>
          <a:xfrm>
            <a:off x="916775" y="3080350"/>
            <a:ext cx="4754400" cy="11463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Lato"/>
              <a:buChar char="●"/>
            </a:pPr>
            <a:r>
              <a:rPr b="0" lang="en" sz="1800">
                <a:highlight>
                  <a:srgbClr val="FFFFFF"/>
                </a:highlight>
              </a:rPr>
              <a:t>The highest accuracy score I obtained using an </a:t>
            </a:r>
            <a:r>
              <a:rPr lang="en" sz="1800">
                <a:highlight>
                  <a:srgbClr val="FFFFFF"/>
                </a:highlight>
              </a:rPr>
              <a:t>SVM</a:t>
            </a:r>
            <a:r>
              <a:rPr lang="en" sz="1800">
                <a:highlight>
                  <a:srgbClr val="FFFFFF"/>
                </a:highlight>
              </a:rPr>
              <a:t> </a:t>
            </a:r>
            <a:r>
              <a:rPr b="0" lang="en" sz="1800">
                <a:highlight>
                  <a:srgbClr val="FFFFFF"/>
                </a:highlight>
              </a:rPr>
              <a:t>model</a:t>
            </a:r>
            <a:r>
              <a:rPr lang="en" sz="1800">
                <a:highlight>
                  <a:srgbClr val="FFFFFF"/>
                </a:highlight>
              </a:rPr>
              <a:t> </a:t>
            </a:r>
            <a:r>
              <a:rPr b="0" lang="en" sz="1800">
                <a:highlight>
                  <a:srgbClr val="FFFFFF"/>
                </a:highlight>
              </a:rPr>
              <a:t>with a </a:t>
            </a:r>
            <a:r>
              <a:rPr lang="en" sz="1800">
                <a:highlight>
                  <a:srgbClr val="FFFFFF"/>
                </a:highlight>
              </a:rPr>
              <a:t>TfidfVectorizer</a:t>
            </a:r>
            <a:r>
              <a:rPr b="0" lang="en" sz="1800">
                <a:highlight>
                  <a:srgbClr val="FFFFFF"/>
                </a:highlight>
              </a:rPr>
              <a:t>:</a:t>
            </a:r>
            <a:endParaRPr b="0" sz="1800">
              <a:latin typeface="Lato"/>
              <a:ea typeface="Lato"/>
              <a:cs typeface="Lato"/>
              <a:sym typeface="Lato"/>
            </a:endParaRPr>
          </a:p>
        </p:txBody>
      </p:sp>
      <p:sp>
        <p:nvSpPr>
          <p:cNvPr id="180" name="Google Shape;180;p29"/>
          <p:cNvSpPr txBox="1"/>
          <p:nvPr>
            <p:ph idx="4294967295" type="title"/>
          </p:nvPr>
        </p:nvSpPr>
        <p:spPr>
          <a:xfrm>
            <a:off x="5951500" y="3208250"/>
            <a:ext cx="1859700" cy="5688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1100"/>
              </a:spcBef>
              <a:spcAft>
                <a:spcPts val="0"/>
              </a:spcAft>
              <a:buNone/>
            </a:pPr>
            <a:r>
              <a:rPr b="0" lang="en" sz="2400">
                <a:highlight>
                  <a:srgbClr val="FFFFFF"/>
                </a:highlight>
              </a:rPr>
              <a:t>9</a:t>
            </a:r>
            <a:r>
              <a:rPr b="0" lang="en" sz="2400">
                <a:highlight>
                  <a:srgbClr val="FFFFFF"/>
                </a:highlight>
              </a:rPr>
              <a:t>8.58%</a:t>
            </a:r>
            <a:endParaRPr b="0" sz="2400">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0"/>
          <p:cNvSpPr txBox="1"/>
          <p:nvPr/>
        </p:nvSpPr>
        <p:spPr>
          <a:xfrm>
            <a:off x="496100" y="341525"/>
            <a:ext cx="8224500" cy="450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u="sng">
                <a:solidFill>
                  <a:schemeClr val="dk1"/>
                </a:solidFill>
                <a:latin typeface="Raleway"/>
                <a:ea typeface="Raleway"/>
                <a:cs typeface="Raleway"/>
                <a:sym typeface="Raleway"/>
              </a:rPr>
              <a:t>Conclusion &amp; Recommendations</a:t>
            </a:r>
            <a:endParaRPr b="1" sz="2400" u="sng">
              <a:solidFill>
                <a:schemeClr val="dk1"/>
              </a:solidFill>
              <a:latin typeface="Raleway"/>
              <a:ea typeface="Raleway"/>
              <a:cs typeface="Raleway"/>
              <a:sym typeface="Raleway"/>
            </a:endParaRPr>
          </a:p>
          <a:p>
            <a:pPr indent="0" lvl="0" marL="0" rtl="0" algn="l">
              <a:spcBef>
                <a:spcPts val="0"/>
              </a:spcBef>
              <a:spcAft>
                <a:spcPts val="0"/>
              </a:spcAft>
              <a:buNone/>
            </a:pPr>
            <a:r>
              <a:t/>
            </a:r>
            <a:endParaRPr>
              <a:latin typeface="Raleway"/>
              <a:ea typeface="Raleway"/>
              <a:cs typeface="Raleway"/>
              <a:sym typeface="Raleway"/>
            </a:endParaRPr>
          </a:p>
          <a:p>
            <a:pPr indent="0" lvl="0" marL="0" rtl="0" algn="l">
              <a:spcBef>
                <a:spcPts val="0"/>
              </a:spcBef>
              <a:spcAft>
                <a:spcPts val="0"/>
              </a:spcAft>
              <a:buClr>
                <a:schemeClr val="dk2"/>
              </a:buClr>
              <a:buSzPts val="1100"/>
              <a:buFont typeface="Arial"/>
              <a:buNone/>
            </a:pPr>
            <a:r>
              <a:rPr lang="en">
                <a:latin typeface="Raleway"/>
                <a:ea typeface="Raleway"/>
                <a:cs typeface="Raleway"/>
                <a:sym typeface="Raleway"/>
              </a:rPr>
              <a:t>Although some of the word results in these models seem like they would be more intuitive (e.g. "free market" and "money" in capitalism or "bernie" in democratic socialism), there are others like "climate change," "bernie sanders," "people," and "socialism" that make the top 20 in both subreddits. Some recommendations I would make for further analysis would be to separate the data into yearly segments, do a sentiment analysis, and look for overlap in authors to see if a small group of people are active on both subreddits.</a:t>
            </a:r>
            <a:endParaRPr>
              <a:latin typeface="Raleway"/>
              <a:ea typeface="Raleway"/>
              <a:cs typeface="Raleway"/>
              <a:sym typeface="Raleway"/>
            </a:endParaRPr>
          </a:p>
          <a:p>
            <a:pPr indent="0" lvl="0" marL="0" rtl="0" algn="l">
              <a:spcBef>
                <a:spcPts val="0"/>
              </a:spcBef>
              <a:spcAft>
                <a:spcPts val="0"/>
              </a:spcAft>
              <a:buClr>
                <a:schemeClr val="dk2"/>
              </a:buClr>
              <a:buSzPts val="1100"/>
              <a:buFont typeface="Arial"/>
              <a:buNone/>
            </a:pPr>
            <a:r>
              <a:t/>
            </a:r>
            <a:endParaRPr>
              <a:latin typeface="Raleway"/>
              <a:ea typeface="Raleway"/>
              <a:cs typeface="Raleway"/>
              <a:sym typeface="Raleway"/>
            </a:endParaRPr>
          </a:p>
          <a:p>
            <a:pPr indent="0" lvl="0" marL="0" rtl="0" algn="l">
              <a:spcBef>
                <a:spcPts val="0"/>
              </a:spcBef>
              <a:spcAft>
                <a:spcPts val="0"/>
              </a:spcAft>
              <a:buNone/>
            </a:pPr>
            <a:r>
              <a:rPr lang="en">
                <a:latin typeface="Raleway"/>
                <a:ea typeface="Raleway"/>
                <a:cs typeface="Raleway"/>
                <a:sym typeface="Raleway"/>
              </a:rPr>
              <a:t>Both of these subreddits are less than a decade old, and needless to say, politics has changed dramatically in that time. It could prove insightful to run models and analyses on each subreddit's threads for each calendar year they've existed. For example, looking at how something like sentiment analysis changes from year to year might reveal something significant about the subreddit origin of the words. A hypothesis for that specific analysis might be that, since the beginning of the threads' existence, the word "capitalism" has slowly become viewed more unfavorably each year (and the opposite for the term "democratic socialism"). It would be interesting to see if that societal trend is paralleled in these subreddits. If the hypothesis proves false, it could suggest that the culture in these particular subreddits is more unique to its individual authors (a small portion of the population that is active on Reddit) and not reflective of societal cultural in a broader sense.</a:t>
            </a:r>
            <a:endParaRPr>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Pushshift API</a:t>
            </a:r>
            <a:endParaRPr sz="2400"/>
          </a:p>
        </p:txBody>
      </p:sp>
      <p:sp>
        <p:nvSpPr>
          <p:cNvPr id="79" name="Google Shape;79;p14"/>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Using this API I gathered information from two subreddits to compare the word usage on their threads.  The subreddits I chose to compare were:</a:t>
            </a:r>
            <a:endParaRPr b="0" sz="1800">
              <a:latin typeface="Lato"/>
              <a:ea typeface="Lato"/>
              <a:cs typeface="Lato"/>
              <a:sym typeface="Lato"/>
            </a:endParaRPr>
          </a:p>
          <a:p>
            <a:pPr indent="-342900" lvl="0" marL="457200" rtl="0" algn="l">
              <a:lnSpc>
                <a:spcPct val="115000"/>
              </a:lnSpc>
              <a:spcBef>
                <a:spcPts val="1600"/>
              </a:spcBef>
              <a:spcAft>
                <a:spcPts val="0"/>
              </a:spcAft>
              <a:buSzPts val="1800"/>
              <a:buFont typeface="Lato"/>
              <a:buChar char="●"/>
            </a:pPr>
            <a:r>
              <a:rPr b="0" lang="en" sz="1800">
                <a:latin typeface="Lato"/>
                <a:ea typeface="Lato"/>
                <a:cs typeface="Lato"/>
                <a:sym typeface="Lato"/>
              </a:rPr>
              <a:t>Mysterious Subreddit #1</a:t>
            </a:r>
            <a:endParaRPr b="0" sz="1800">
              <a:latin typeface="Lato"/>
              <a:ea typeface="Lato"/>
              <a:cs typeface="Lato"/>
              <a:sym typeface="Lato"/>
            </a:endParaRPr>
          </a:p>
          <a:p>
            <a:pPr indent="-342900" lvl="0" marL="457200" rtl="0" algn="l">
              <a:lnSpc>
                <a:spcPct val="115000"/>
              </a:lnSpc>
              <a:spcBef>
                <a:spcPts val="0"/>
              </a:spcBef>
              <a:spcAft>
                <a:spcPts val="0"/>
              </a:spcAft>
              <a:buSzPts val="1800"/>
              <a:buFont typeface="Lato"/>
              <a:buChar char="●"/>
            </a:pPr>
            <a:r>
              <a:rPr b="0" lang="en" sz="1800">
                <a:latin typeface="Lato"/>
                <a:ea typeface="Lato"/>
                <a:cs typeface="Lato"/>
                <a:sym typeface="Lato"/>
              </a:rPr>
              <a:t>Mysterious Subreddit # 2 </a:t>
            </a:r>
            <a:endParaRPr b="0" sz="1800">
              <a:latin typeface="Lato"/>
              <a:ea typeface="Lato"/>
              <a:cs typeface="Lato"/>
              <a:sym typeface="Lato"/>
            </a:endParaRPr>
          </a:p>
        </p:txBody>
      </p:sp>
      <p:pic>
        <p:nvPicPr>
          <p:cNvPr id="80" name="Google Shape;80;p14"/>
          <p:cNvPicPr preferRelativeResize="0"/>
          <p:nvPr/>
        </p:nvPicPr>
        <p:blipFill>
          <a:blip r:embed="rId3">
            <a:alphaModFix/>
          </a:blip>
          <a:stretch>
            <a:fillRect/>
          </a:stretch>
        </p:blipFill>
        <p:spPr>
          <a:xfrm>
            <a:off x="7026050" y="3365725"/>
            <a:ext cx="1789901" cy="14762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4" name="Shape 84"/>
        <p:cNvGrpSpPr/>
        <p:nvPr/>
      </p:nvGrpSpPr>
      <p:grpSpPr>
        <a:xfrm>
          <a:off x="0" y="0"/>
          <a:ext cx="0" cy="0"/>
          <a:chOff x="0" y="0"/>
          <a:chExt cx="0" cy="0"/>
        </a:xfrm>
      </p:grpSpPr>
      <p:pic>
        <p:nvPicPr>
          <p:cNvPr id="85" name="Google Shape;85;p1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86" name="Google Shape;86;p1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87" name="Google Shape;87;p1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Note:</a:t>
            </a:r>
            <a:endParaRPr b="1" sz="3000">
              <a:solidFill>
                <a:schemeClr val="lt2"/>
              </a:solidFill>
              <a:latin typeface="Raleway"/>
              <a:ea typeface="Raleway"/>
              <a:cs typeface="Raleway"/>
              <a:sym typeface="Raleway"/>
            </a:endParaRPr>
          </a:p>
        </p:txBody>
      </p:sp>
      <p:sp>
        <p:nvSpPr>
          <p:cNvPr id="88" name="Google Shape;88;p15"/>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Raleway"/>
                <a:ea typeface="Raleway"/>
                <a:cs typeface="Raleway"/>
                <a:sym typeface="Raleway"/>
              </a:rPr>
              <a:t>Some users or Reddit itself removes content from threads for one reason or another. I took the following character strings out of all threads before doing anything else to avoid confusion with those words’ natural appearances in the threads:</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[removed]</a:t>
            </a:r>
            <a:endParaRPr b="1" sz="1400">
              <a:solidFill>
                <a:schemeClr val="dk1"/>
              </a:solidFill>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[deleted]</a:t>
            </a:r>
            <a:endParaRPr b="1" sz="1400">
              <a:solidFill>
                <a:schemeClr val="dk1"/>
              </a:solidFill>
              <a:latin typeface="Raleway"/>
              <a:ea typeface="Raleway"/>
              <a:cs typeface="Raleway"/>
              <a:sym typeface="Raleway"/>
            </a:endParaRPr>
          </a:p>
          <a:p>
            <a:pPr indent="0" lvl="0" marL="457200" rtl="0" algn="l">
              <a:spcBef>
                <a:spcPts val="1000"/>
              </a:spcBef>
              <a:spcAft>
                <a:spcPts val="1600"/>
              </a:spcAft>
              <a:buNone/>
            </a:pPr>
            <a:r>
              <a:rPr b="1" lang="en" sz="1200">
                <a:latin typeface="Raleway"/>
                <a:ea typeface="Raleway"/>
                <a:cs typeface="Raleway"/>
                <a:sym typeface="Raleway"/>
              </a:rPr>
              <a:t>e.g.  “Donald Trump should be removed from office.”</a:t>
            </a:r>
            <a:endParaRPr b="1" sz="1400">
              <a:solidFill>
                <a:schemeClr val="dk1"/>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pic>
        <p:nvPicPr>
          <p:cNvPr id="93" name="Google Shape;93;p16"/>
          <p:cNvPicPr preferRelativeResize="0"/>
          <p:nvPr/>
        </p:nvPicPr>
        <p:blipFill>
          <a:blip r:embed="rId3">
            <a:alphaModFix/>
          </a:blip>
          <a:stretch>
            <a:fillRect/>
          </a:stretch>
        </p:blipFill>
        <p:spPr>
          <a:xfrm>
            <a:off x="927325" y="152400"/>
            <a:ext cx="7188002" cy="4838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7"/>
          <p:cNvSpPr txBox="1"/>
          <p:nvPr>
            <p:ph type="title"/>
          </p:nvPr>
        </p:nvSpPr>
        <p:spPr>
          <a:xfrm>
            <a:off x="664100" y="712150"/>
            <a:ext cx="7851000" cy="11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Mysterious Subreddit #1:</a:t>
            </a:r>
            <a:r>
              <a:rPr lang="en"/>
              <a:t> </a:t>
            </a:r>
            <a:endParaRPr/>
          </a:p>
          <a:p>
            <a:pPr indent="0" lvl="0" marL="0" rtl="0" algn="l">
              <a:spcBef>
                <a:spcPts val="1000"/>
              </a:spcBef>
              <a:spcAft>
                <a:spcPts val="1000"/>
              </a:spcAft>
              <a:buNone/>
            </a:pPr>
            <a:r>
              <a:t/>
            </a:r>
            <a:endParaRPr b="0" sz="2400"/>
          </a:p>
        </p:txBody>
      </p:sp>
      <p:sp>
        <p:nvSpPr>
          <p:cNvPr id="99" name="Google Shape;99;p17"/>
          <p:cNvSpPr txBox="1"/>
          <p:nvPr/>
        </p:nvSpPr>
        <p:spPr>
          <a:xfrm>
            <a:off x="2118250" y="2242625"/>
            <a:ext cx="4587600" cy="102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Clr>
                <a:schemeClr val="dk2"/>
              </a:buClr>
              <a:buSzPts val="1100"/>
              <a:buFont typeface="Arial"/>
              <a:buNone/>
            </a:pPr>
            <a:r>
              <a:rPr b="1" lang="en" sz="4800">
                <a:solidFill>
                  <a:schemeClr val="lt1"/>
                </a:solidFill>
                <a:latin typeface="Raleway"/>
                <a:ea typeface="Raleway"/>
                <a:cs typeface="Raleway"/>
                <a:sym typeface="Raleway"/>
              </a:rPr>
              <a:t>/r/capitalism</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03" name="Shape 103"/>
        <p:cNvGrpSpPr/>
        <p:nvPr/>
      </p:nvGrpSpPr>
      <p:grpSpPr>
        <a:xfrm>
          <a:off x="0" y="0"/>
          <a:ext cx="0" cy="0"/>
          <a:chOff x="0" y="0"/>
          <a:chExt cx="0" cy="0"/>
        </a:xfrm>
      </p:grpSpPr>
      <p:pic>
        <p:nvPicPr>
          <p:cNvPr id="104" name="Google Shape;104;p18"/>
          <p:cNvPicPr preferRelativeResize="0"/>
          <p:nvPr/>
        </p:nvPicPr>
        <p:blipFill>
          <a:blip r:embed="rId3">
            <a:alphaModFix/>
          </a:blip>
          <a:stretch>
            <a:fillRect/>
          </a:stretch>
        </p:blipFill>
        <p:spPr>
          <a:xfrm>
            <a:off x="1104300" y="69750"/>
            <a:ext cx="6820651" cy="4981301"/>
          </a:xfrm>
          <a:prstGeom prst="rect">
            <a:avLst/>
          </a:prstGeom>
          <a:noFill/>
          <a:ln>
            <a:noFill/>
          </a:ln>
        </p:spPr>
      </p:pic>
      <p:sp>
        <p:nvSpPr>
          <p:cNvPr id="105" name="Google Shape;105;p18"/>
          <p:cNvSpPr txBox="1"/>
          <p:nvPr/>
        </p:nvSpPr>
        <p:spPr>
          <a:xfrm>
            <a:off x="4618650" y="837450"/>
            <a:ext cx="2799900" cy="31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u="sng">
                <a:latin typeface="Lato"/>
                <a:ea typeface="Lato"/>
                <a:cs typeface="Lato"/>
                <a:sym typeface="Lato"/>
              </a:rPr>
              <a:t>N-grams: (1, 1)</a:t>
            </a:r>
            <a:endParaRPr sz="2400" u="sng">
              <a:latin typeface="Lato"/>
              <a:ea typeface="Lato"/>
              <a:cs typeface="Lato"/>
              <a:sym typeface="Lato"/>
            </a:endParaRPr>
          </a:p>
          <a:p>
            <a:pPr indent="0" lvl="0" marL="0" rtl="0" algn="l">
              <a:spcBef>
                <a:spcPts val="0"/>
              </a:spcBef>
              <a:spcAft>
                <a:spcPts val="0"/>
              </a:spcAft>
              <a:buNone/>
            </a:pPr>
            <a:r>
              <a:t/>
            </a:r>
            <a:endParaRPr sz="2400">
              <a:latin typeface="Lato"/>
              <a:ea typeface="Lato"/>
              <a:cs typeface="Lato"/>
              <a:sym typeface="Lato"/>
            </a:endParaRPr>
          </a:p>
          <a:p>
            <a:pPr indent="0" lvl="0" marL="0" rtl="0" algn="l">
              <a:spcBef>
                <a:spcPts val="0"/>
              </a:spcBef>
              <a:spcAft>
                <a:spcPts val="0"/>
              </a:spcAft>
              <a:buNone/>
            </a:pPr>
            <a:r>
              <a:rPr lang="en" sz="2400" u="sng">
                <a:latin typeface="Lato"/>
                <a:ea typeface="Lato"/>
                <a:cs typeface="Lato"/>
                <a:sym typeface="Lato"/>
              </a:rPr>
              <a:t>Top 5 words:</a:t>
            </a:r>
            <a:endParaRPr sz="2400" u="sng">
              <a:latin typeface="Lato"/>
              <a:ea typeface="Lato"/>
              <a:cs typeface="Lato"/>
              <a:sym typeface="Lato"/>
            </a:endParaRPr>
          </a:p>
          <a:p>
            <a:pPr indent="-381000" lvl="0" marL="457200" rtl="0" algn="l">
              <a:spcBef>
                <a:spcPts val="0"/>
              </a:spcBef>
              <a:spcAft>
                <a:spcPts val="0"/>
              </a:spcAft>
              <a:buSzPts val="2400"/>
              <a:buFont typeface="Lato"/>
              <a:buAutoNum type="arabicPeriod"/>
            </a:pPr>
            <a:r>
              <a:rPr lang="en" sz="2400">
                <a:latin typeface="Lato"/>
                <a:ea typeface="Lato"/>
                <a:cs typeface="Lato"/>
                <a:sym typeface="Lato"/>
              </a:rPr>
              <a:t>Capitalism</a:t>
            </a:r>
            <a:endParaRPr sz="2400">
              <a:latin typeface="Lato"/>
              <a:ea typeface="Lato"/>
              <a:cs typeface="Lato"/>
              <a:sym typeface="Lato"/>
            </a:endParaRPr>
          </a:p>
          <a:p>
            <a:pPr indent="-381000" lvl="0" marL="457200" rtl="0" algn="l">
              <a:spcBef>
                <a:spcPts val="0"/>
              </a:spcBef>
              <a:spcAft>
                <a:spcPts val="0"/>
              </a:spcAft>
              <a:buSzPts val="2400"/>
              <a:buFont typeface="Lato"/>
              <a:buAutoNum type="arabicPeriod"/>
            </a:pPr>
            <a:r>
              <a:rPr lang="en" sz="2400">
                <a:latin typeface="Lato"/>
                <a:ea typeface="Lato"/>
                <a:cs typeface="Lato"/>
                <a:sym typeface="Lato"/>
              </a:rPr>
              <a:t>People</a:t>
            </a:r>
            <a:endParaRPr sz="2400">
              <a:latin typeface="Lato"/>
              <a:ea typeface="Lato"/>
              <a:cs typeface="Lato"/>
              <a:sym typeface="Lato"/>
            </a:endParaRPr>
          </a:p>
          <a:p>
            <a:pPr indent="-381000" lvl="0" marL="457200" rtl="0" algn="l">
              <a:spcBef>
                <a:spcPts val="0"/>
              </a:spcBef>
              <a:spcAft>
                <a:spcPts val="0"/>
              </a:spcAft>
              <a:buSzPts val="2400"/>
              <a:buFont typeface="Lato"/>
              <a:buAutoNum type="arabicPeriod"/>
            </a:pPr>
            <a:r>
              <a:rPr lang="en" sz="2400">
                <a:latin typeface="Lato"/>
                <a:ea typeface="Lato"/>
                <a:cs typeface="Lato"/>
                <a:sym typeface="Lato"/>
              </a:rPr>
              <a:t>Socialism</a:t>
            </a:r>
            <a:endParaRPr sz="2400">
              <a:latin typeface="Lato"/>
              <a:ea typeface="Lato"/>
              <a:cs typeface="Lato"/>
              <a:sym typeface="Lato"/>
            </a:endParaRPr>
          </a:p>
          <a:p>
            <a:pPr indent="-381000" lvl="0" marL="457200" rtl="0" algn="l">
              <a:spcBef>
                <a:spcPts val="0"/>
              </a:spcBef>
              <a:spcAft>
                <a:spcPts val="0"/>
              </a:spcAft>
              <a:buSzPts val="2400"/>
              <a:buFont typeface="Lato"/>
              <a:buAutoNum type="arabicPeriod"/>
            </a:pPr>
            <a:r>
              <a:rPr lang="en" sz="2400">
                <a:latin typeface="Lato"/>
                <a:ea typeface="Lato"/>
                <a:cs typeface="Lato"/>
                <a:sym typeface="Lato"/>
              </a:rPr>
              <a:t>Money</a:t>
            </a:r>
            <a:endParaRPr sz="2400">
              <a:latin typeface="Lato"/>
              <a:ea typeface="Lato"/>
              <a:cs typeface="Lato"/>
              <a:sym typeface="Lato"/>
            </a:endParaRPr>
          </a:p>
          <a:p>
            <a:pPr indent="-381000" lvl="0" marL="457200" rtl="0" algn="l">
              <a:spcBef>
                <a:spcPts val="0"/>
              </a:spcBef>
              <a:spcAft>
                <a:spcPts val="0"/>
              </a:spcAft>
              <a:buSzPts val="2400"/>
              <a:buFont typeface="Lato"/>
              <a:buAutoNum type="arabicPeriod"/>
            </a:pPr>
            <a:r>
              <a:rPr lang="en" sz="2400">
                <a:latin typeface="Lato"/>
                <a:ea typeface="Lato"/>
                <a:cs typeface="Lato"/>
                <a:sym typeface="Lato"/>
              </a:rPr>
              <a:t>Government</a:t>
            </a:r>
            <a:endParaRPr sz="24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09" name="Shape 109"/>
        <p:cNvGrpSpPr/>
        <p:nvPr/>
      </p:nvGrpSpPr>
      <p:grpSpPr>
        <a:xfrm>
          <a:off x="0" y="0"/>
          <a:ext cx="0" cy="0"/>
          <a:chOff x="0" y="0"/>
          <a:chExt cx="0" cy="0"/>
        </a:xfrm>
      </p:grpSpPr>
      <p:pic>
        <p:nvPicPr>
          <p:cNvPr id="110" name="Google Shape;110;p19"/>
          <p:cNvPicPr preferRelativeResize="0"/>
          <p:nvPr/>
        </p:nvPicPr>
        <p:blipFill>
          <a:blip r:embed="rId3">
            <a:alphaModFix/>
          </a:blip>
          <a:stretch>
            <a:fillRect/>
          </a:stretch>
        </p:blipFill>
        <p:spPr>
          <a:xfrm>
            <a:off x="1154625" y="69725"/>
            <a:ext cx="6863300" cy="5012448"/>
          </a:xfrm>
          <a:prstGeom prst="rect">
            <a:avLst/>
          </a:prstGeom>
          <a:noFill/>
          <a:ln>
            <a:noFill/>
          </a:ln>
        </p:spPr>
      </p:pic>
      <p:sp>
        <p:nvSpPr>
          <p:cNvPr id="111" name="Google Shape;111;p19"/>
          <p:cNvSpPr txBox="1"/>
          <p:nvPr/>
        </p:nvSpPr>
        <p:spPr>
          <a:xfrm>
            <a:off x="4845975" y="1188750"/>
            <a:ext cx="2799900" cy="31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u="sng">
                <a:latin typeface="Lato"/>
                <a:ea typeface="Lato"/>
                <a:cs typeface="Lato"/>
                <a:sym typeface="Lato"/>
              </a:rPr>
              <a:t>N-grams: (2, 2)</a:t>
            </a:r>
            <a:endParaRPr sz="2400" u="sng">
              <a:latin typeface="Lato"/>
              <a:ea typeface="Lato"/>
              <a:cs typeface="Lato"/>
              <a:sym typeface="Lato"/>
            </a:endParaRPr>
          </a:p>
          <a:p>
            <a:pPr indent="0" lvl="0" marL="0" rtl="0" algn="l">
              <a:spcBef>
                <a:spcPts val="0"/>
              </a:spcBef>
              <a:spcAft>
                <a:spcPts val="0"/>
              </a:spcAft>
              <a:buNone/>
            </a:pPr>
            <a:r>
              <a:t/>
            </a:r>
            <a:endParaRPr sz="2400">
              <a:latin typeface="Lato"/>
              <a:ea typeface="Lato"/>
              <a:cs typeface="Lato"/>
              <a:sym typeface="Lato"/>
            </a:endParaRPr>
          </a:p>
          <a:p>
            <a:pPr indent="0" lvl="0" marL="0" rtl="0" algn="l">
              <a:spcBef>
                <a:spcPts val="0"/>
              </a:spcBef>
              <a:spcAft>
                <a:spcPts val="0"/>
              </a:spcAft>
              <a:buNone/>
            </a:pPr>
            <a:r>
              <a:rPr lang="en" sz="2400" u="sng">
                <a:latin typeface="Lato"/>
                <a:ea typeface="Lato"/>
                <a:cs typeface="Lato"/>
                <a:sym typeface="Lato"/>
              </a:rPr>
              <a:t>Top 5 word pairs:</a:t>
            </a:r>
            <a:endParaRPr sz="2400" u="sng">
              <a:latin typeface="Lato"/>
              <a:ea typeface="Lato"/>
              <a:cs typeface="Lato"/>
              <a:sym typeface="Lato"/>
            </a:endParaRPr>
          </a:p>
          <a:p>
            <a:pPr indent="-381000" lvl="0" marL="457200" rtl="0" algn="l">
              <a:spcBef>
                <a:spcPts val="0"/>
              </a:spcBef>
              <a:spcAft>
                <a:spcPts val="0"/>
              </a:spcAft>
              <a:buSzPts val="2400"/>
              <a:buFont typeface="Lato"/>
              <a:buAutoNum type="arabicPeriod"/>
            </a:pPr>
            <a:r>
              <a:rPr lang="en" sz="2400">
                <a:latin typeface="Lato"/>
                <a:ea typeface="Lato"/>
                <a:cs typeface="Lato"/>
                <a:sym typeface="Lato"/>
              </a:rPr>
              <a:t>Free Market</a:t>
            </a:r>
            <a:endParaRPr sz="2400">
              <a:latin typeface="Lato"/>
              <a:ea typeface="Lato"/>
              <a:cs typeface="Lato"/>
              <a:sym typeface="Lato"/>
            </a:endParaRPr>
          </a:p>
          <a:p>
            <a:pPr indent="-381000" lvl="0" marL="457200" rtl="0" algn="l">
              <a:spcBef>
                <a:spcPts val="0"/>
              </a:spcBef>
              <a:spcAft>
                <a:spcPts val="0"/>
              </a:spcAft>
              <a:buSzPts val="2400"/>
              <a:buFont typeface="Lato"/>
              <a:buAutoNum type="arabicPeriod"/>
            </a:pPr>
            <a:r>
              <a:rPr lang="en" sz="2400">
                <a:latin typeface="Lato"/>
                <a:ea typeface="Lato"/>
                <a:cs typeface="Lato"/>
                <a:sym typeface="Lato"/>
              </a:rPr>
              <a:t>Youtube watch</a:t>
            </a:r>
            <a:endParaRPr sz="2400">
              <a:latin typeface="Lato"/>
              <a:ea typeface="Lato"/>
              <a:cs typeface="Lato"/>
              <a:sym typeface="Lato"/>
            </a:endParaRPr>
          </a:p>
          <a:p>
            <a:pPr indent="-381000" lvl="0" marL="457200" rtl="0" algn="l">
              <a:spcBef>
                <a:spcPts val="0"/>
              </a:spcBef>
              <a:spcAft>
                <a:spcPts val="0"/>
              </a:spcAft>
              <a:buSzPts val="2400"/>
              <a:buFont typeface="Lato"/>
              <a:buAutoNum type="arabicPeriod"/>
            </a:pPr>
            <a:r>
              <a:rPr lang="en" sz="2400">
                <a:latin typeface="Lato"/>
                <a:ea typeface="Lato"/>
                <a:cs typeface="Lato"/>
                <a:sym typeface="Lato"/>
              </a:rPr>
              <a:t>15 countries</a:t>
            </a:r>
            <a:endParaRPr sz="2400">
              <a:latin typeface="Lato"/>
              <a:ea typeface="Lato"/>
              <a:cs typeface="Lato"/>
              <a:sym typeface="Lato"/>
            </a:endParaRPr>
          </a:p>
          <a:p>
            <a:pPr indent="-381000" lvl="0" marL="457200" rtl="0" algn="l">
              <a:spcBef>
                <a:spcPts val="0"/>
              </a:spcBef>
              <a:spcAft>
                <a:spcPts val="0"/>
              </a:spcAft>
              <a:buSzPts val="2400"/>
              <a:buFont typeface="Lato"/>
              <a:buAutoNum type="arabicPeriod"/>
            </a:pPr>
            <a:r>
              <a:rPr lang="en" sz="2400">
                <a:latin typeface="Lato"/>
                <a:ea typeface="Lato"/>
                <a:cs typeface="Lato"/>
                <a:sym typeface="Lato"/>
              </a:rPr>
              <a:t>1960 - 2019</a:t>
            </a:r>
            <a:endParaRPr sz="2400">
              <a:latin typeface="Lato"/>
              <a:ea typeface="Lato"/>
              <a:cs typeface="Lato"/>
              <a:sym typeface="Lato"/>
            </a:endParaRPr>
          </a:p>
          <a:p>
            <a:pPr indent="-381000" lvl="0" marL="457200" rtl="0" algn="l">
              <a:spcBef>
                <a:spcPts val="0"/>
              </a:spcBef>
              <a:spcAft>
                <a:spcPts val="0"/>
              </a:spcAft>
              <a:buSzPts val="2400"/>
              <a:buFont typeface="Lato"/>
              <a:buAutoNum type="arabicPeriod"/>
            </a:pPr>
            <a:r>
              <a:rPr lang="en" sz="2400">
                <a:latin typeface="Lato"/>
                <a:ea typeface="Lato"/>
                <a:cs typeface="Lato"/>
                <a:sym typeface="Lato"/>
              </a:rPr>
              <a:t>Health care</a:t>
            </a:r>
            <a:endParaRPr sz="240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pic>
        <p:nvPicPr>
          <p:cNvPr id="116" name="Google Shape;116;p20"/>
          <p:cNvPicPr preferRelativeResize="0"/>
          <p:nvPr/>
        </p:nvPicPr>
        <p:blipFill>
          <a:blip r:embed="rId3">
            <a:alphaModFix/>
          </a:blip>
          <a:stretch>
            <a:fillRect/>
          </a:stretch>
        </p:blipFill>
        <p:spPr>
          <a:xfrm>
            <a:off x="990600" y="152400"/>
            <a:ext cx="7188002"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1"/>
          <p:cNvSpPr txBox="1"/>
          <p:nvPr>
            <p:ph type="title"/>
          </p:nvPr>
        </p:nvSpPr>
        <p:spPr>
          <a:xfrm>
            <a:off x="664100" y="712150"/>
            <a:ext cx="7851000" cy="11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Mysterious Subreddit #2:</a:t>
            </a:r>
            <a:r>
              <a:rPr lang="en"/>
              <a:t> </a:t>
            </a:r>
            <a:endParaRPr/>
          </a:p>
          <a:p>
            <a:pPr indent="0" lvl="0" marL="0" rtl="0" algn="l">
              <a:spcBef>
                <a:spcPts val="1000"/>
              </a:spcBef>
              <a:spcAft>
                <a:spcPts val="1000"/>
              </a:spcAft>
              <a:buNone/>
            </a:pPr>
            <a:r>
              <a:t/>
            </a:r>
            <a:endParaRPr b="0" sz="2400"/>
          </a:p>
        </p:txBody>
      </p:sp>
      <p:sp>
        <p:nvSpPr>
          <p:cNvPr id="122" name="Google Shape;122;p21"/>
          <p:cNvSpPr txBox="1"/>
          <p:nvPr/>
        </p:nvSpPr>
        <p:spPr>
          <a:xfrm>
            <a:off x="785375" y="2232275"/>
            <a:ext cx="7480500" cy="102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b="1" lang="en" sz="4800">
                <a:solidFill>
                  <a:schemeClr val="lt1"/>
                </a:solidFill>
                <a:latin typeface="Raleway"/>
                <a:ea typeface="Raleway"/>
                <a:cs typeface="Raleway"/>
                <a:sym typeface="Raleway"/>
              </a:rPr>
              <a:t>/r/democraticsocialism</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